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8" r:id="rId5"/>
  </p:sldMasterIdLst>
  <p:notesMasterIdLst>
    <p:notesMasterId r:id="rId89"/>
  </p:notesMasterIdLst>
  <p:handoutMasterIdLst>
    <p:handoutMasterId r:id="rId90"/>
  </p:handoutMasterIdLst>
  <p:sldIdLst>
    <p:sldId id="4475" r:id="rId6"/>
    <p:sldId id="2147481874" r:id="rId7"/>
    <p:sldId id="2147481797" r:id="rId8"/>
    <p:sldId id="2147481816" r:id="rId9"/>
    <p:sldId id="2147481844" r:id="rId10"/>
    <p:sldId id="2147481832" r:id="rId11"/>
    <p:sldId id="2147481812" r:id="rId12"/>
    <p:sldId id="265" r:id="rId13"/>
    <p:sldId id="2147481880" r:id="rId14"/>
    <p:sldId id="2147481843" r:id="rId15"/>
    <p:sldId id="2147481847" r:id="rId16"/>
    <p:sldId id="2147481883" r:id="rId17"/>
    <p:sldId id="2147481794" r:id="rId18"/>
    <p:sldId id="2147481803" r:id="rId19"/>
    <p:sldId id="2147481875" r:id="rId20"/>
    <p:sldId id="2147481887" r:id="rId21"/>
    <p:sldId id="2147481888" r:id="rId22"/>
    <p:sldId id="269" r:id="rId23"/>
    <p:sldId id="257" r:id="rId24"/>
    <p:sldId id="2147481815" r:id="rId25"/>
    <p:sldId id="2147481842" r:id="rId26"/>
    <p:sldId id="2147481884" r:id="rId27"/>
    <p:sldId id="2147481885" r:id="rId28"/>
    <p:sldId id="2147481886" r:id="rId29"/>
    <p:sldId id="2147481876" r:id="rId30"/>
    <p:sldId id="2147481817" r:id="rId31"/>
    <p:sldId id="267" r:id="rId32"/>
    <p:sldId id="2147481799" r:id="rId33"/>
    <p:sldId id="2147481881" r:id="rId34"/>
    <p:sldId id="2147481805" r:id="rId35"/>
    <p:sldId id="2147481851" r:id="rId36"/>
    <p:sldId id="2147479973" r:id="rId37"/>
    <p:sldId id="2147479694" r:id="rId38"/>
    <p:sldId id="2147479759" r:id="rId39"/>
    <p:sldId id="2147479693" r:id="rId40"/>
    <p:sldId id="2147481800" r:id="rId41"/>
    <p:sldId id="2147481806" r:id="rId42"/>
    <p:sldId id="2147481848" r:id="rId43"/>
    <p:sldId id="2147481849" r:id="rId44"/>
    <p:sldId id="2147481850" r:id="rId45"/>
    <p:sldId id="2147479888" r:id="rId46"/>
    <p:sldId id="2147481801" r:id="rId47"/>
    <p:sldId id="2147481807" r:id="rId48"/>
    <p:sldId id="2147481802" r:id="rId49"/>
    <p:sldId id="2147481808" r:id="rId50"/>
    <p:sldId id="2147481852" r:id="rId51"/>
    <p:sldId id="264" r:id="rId52"/>
    <p:sldId id="2147481877" r:id="rId53"/>
    <p:sldId id="2147481795" r:id="rId54"/>
    <p:sldId id="2147481882" r:id="rId55"/>
    <p:sldId id="2147481853" r:id="rId56"/>
    <p:sldId id="2147481854" r:id="rId57"/>
    <p:sldId id="2147481855" r:id="rId58"/>
    <p:sldId id="2147481856" r:id="rId59"/>
    <p:sldId id="2147481804" r:id="rId60"/>
    <p:sldId id="2147481878" r:id="rId61"/>
    <p:sldId id="2147481818" r:id="rId62"/>
    <p:sldId id="261" r:id="rId63"/>
    <p:sldId id="2147481790" r:id="rId64"/>
    <p:sldId id="2147481857" r:id="rId65"/>
    <p:sldId id="2147481858" r:id="rId66"/>
    <p:sldId id="2147481859" r:id="rId67"/>
    <p:sldId id="2147481860" r:id="rId68"/>
    <p:sldId id="263" r:id="rId69"/>
    <p:sldId id="2147481791" r:id="rId70"/>
    <p:sldId id="2147481862" r:id="rId71"/>
    <p:sldId id="2147481863" r:id="rId72"/>
    <p:sldId id="2147481864" r:id="rId73"/>
    <p:sldId id="2147481865" r:id="rId74"/>
    <p:sldId id="2147481879" r:id="rId75"/>
    <p:sldId id="2147481867" r:id="rId76"/>
    <p:sldId id="2147481868" r:id="rId77"/>
    <p:sldId id="2147481869" r:id="rId78"/>
    <p:sldId id="2147481870" r:id="rId79"/>
    <p:sldId id="2147481871" r:id="rId80"/>
    <p:sldId id="2147481866" r:id="rId81"/>
    <p:sldId id="259" r:id="rId82"/>
    <p:sldId id="2147479842" r:id="rId83"/>
    <p:sldId id="2147481773" r:id="rId84"/>
    <p:sldId id="2147481872" r:id="rId85"/>
    <p:sldId id="2147481792" r:id="rId86"/>
    <p:sldId id="2147481873" r:id="rId87"/>
    <p:sldId id="2147481813" r:id="rId8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7"/>
            <p14:sldId id="2147481816"/>
            <p14:sldId id="2147481844"/>
            <p14:sldId id="2147481832"/>
            <p14:sldId id="2147481812"/>
            <p14:sldId id="265"/>
            <p14:sldId id="2147481880"/>
            <p14:sldId id="2147481843"/>
            <p14:sldId id="2147481847"/>
            <p14:sldId id="2147481883"/>
            <p14:sldId id="2147481794"/>
            <p14:sldId id="2147481803"/>
            <p14:sldId id="2147481875"/>
            <p14:sldId id="2147481887"/>
            <p14:sldId id="2147481888"/>
            <p14:sldId id="269"/>
            <p14:sldId id="257"/>
            <p14:sldId id="2147481815"/>
            <p14:sldId id="2147481842"/>
            <p14:sldId id="2147481884"/>
            <p14:sldId id="2147481885"/>
            <p14:sldId id="2147481886"/>
            <p14:sldId id="2147481876"/>
            <p14:sldId id="2147481817"/>
            <p14:sldId id="267"/>
            <p14:sldId id="2147481799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0"/>
            <p14:sldId id="2147481806"/>
            <p14:sldId id="2147481848"/>
            <p14:sldId id="2147481849"/>
            <p14:sldId id="2147481850"/>
            <p14:sldId id="2147479888"/>
            <p14:sldId id="2147481801"/>
            <p14:sldId id="2147481807"/>
            <p14:sldId id="2147481802"/>
            <p14:sldId id="2147481808"/>
            <p14:sldId id="2147481852"/>
            <p14:sldId id="264"/>
            <p14:sldId id="2147481877"/>
            <p14:sldId id="2147481795"/>
            <p14:sldId id="2147481882"/>
            <p14:sldId id="2147481853"/>
            <p14:sldId id="2147481854"/>
            <p14:sldId id="2147481855"/>
            <p14:sldId id="2147481856"/>
            <p14:sldId id="2147481804"/>
            <p14:sldId id="2147481878"/>
            <p14:sldId id="2147481818"/>
            <p14:sldId id="261"/>
            <p14:sldId id="2147481790"/>
            <p14:sldId id="2147481857"/>
            <p14:sldId id="2147481858"/>
            <p14:sldId id="2147481859"/>
            <p14:sldId id="2147481860"/>
            <p14:sldId id="263"/>
            <p14:sldId id="2147481791"/>
            <p14:sldId id="2147481862"/>
            <p14:sldId id="2147481863"/>
            <p14:sldId id="2147481864"/>
            <p14:sldId id="2147481865"/>
            <p14:sldId id="2147481879"/>
            <p14:sldId id="2147481867"/>
            <p14:sldId id="2147481868"/>
            <p14:sldId id="2147481869"/>
            <p14:sldId id="2147481870"/>
            <p14:sldId id="2147481871"/>
            <p14:sldId id="2147481866"/>
            <p14:sldId id="259"/>
            <p14:sldId id="2147479842"/>
            <p14:sldId id="2147481773"/>
            <p14:sldId id="2147481872"/>
            <p14:sldId id="2147481792"/>
            <p14:sldId id="2147481873"/>
            <p14:sldId id="2147481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2C80F"/>
    <a:srgbClr val="FFFFFF"/>
    <a:srgbClr val="002060"/>
    <a:srgbClr val="FFCCCC"/>
    <a:srgbClr val="CCCCFF"/>
    <a:srgbClr val="9999FF"/>
    <a:srgbClr val="CDAA35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0" autoAdjust="0"/>
    <p:restoredTop sz="95470" autoAdjust="0"/>
  </p:normalViewPr>
  <p:slideViewPr>
    <p:cSldViewPr snapToGrid="0">
      <p:cViewPr varScale="1">
        <p:scale>
          <a:sx n="92" d="100"/>
          <a:sy n="92" d="100"/>
        </p:scale>
        <p:origin x="60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2/25/2025 9:28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F09CD-BBAC-900F-230A-6E9342548E6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5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8A2D0-2480-F616-BE13-984CD721284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4428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54915"/>
            <a:ext cx="11239464" cy="387798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400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17583E-E29D-3A8A-219B-519EFCBF8AC5}"/>
              </a:ext>
            </a:extLst>
          </p:cNvPr>
          <p:cNvSpPr/>
          <p:nvPr userDrawn="1"/>
        </p:nvSpPr>
        <p:spPr>
          <a:xfrm>
            <a:off x="-1" y="0"/>
            <a:ext cx="12436476" cy="915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849B-F308-DA36-EC2C-CC74B53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12" y="139244"/>
            <a:ext cx="11963348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8966-45D6-D84A-5408-5E1BDB31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13" y="1055042"/>
            <a:ext cx="11963348" cy="141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36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747F-CDED-5050-FF75-1954F3D8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8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0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87169-B166-54AD-F939-DCADCD139C00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2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5DF98B-F8A9-11E8-DA42-51C375E8C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9" pos="1349" userDrawn="1">
          <p15:clr>
            <a:srgbClr val="C35EA4"/>
          </p15:clr>
        </p15:guide>
        <p15:guide id="80" pos="1528" userDrawn="1">
          <p15:clr>
            <a:srgbClr val="C35EA4"/>
          </p15:clr>
        </p15:guide>
        <p15:guide id="81" pos="2621" userDrawn="1">
          <p15:clr>
            <a:srgbClr val="C35EA4"/>
          </p15:clr>
        </p15:guide>
        <p15:guide id="82" pos="2765" userDrawn="1">
          <p15:clr>
            <a:srgbClr val="C35EA4"/>
          </p15:clr>
        </p15:guide>
        <p15:guide id="83" pos="3854" userDrawn="1">
          <p15:clr>
            <a:srgbClr val="C35EA4"/>
          </p15:clr>
        </p15:guide>
        <p15:guide id="84" pos="4003" userDrawn="1">
          <p15:clr>
            <a:srgbClr val="C35EA4"/>
          </p15:clr>
        </p15:guide>
        <p15:guide id="85" pos="5083" userDrawn="1">
          <p15:clr>
            <a:srgbClr val="C35EA4"/>
          </p15:clr>
        </p15:guide>
        <p15:guide id="86" pos="5230" userDrawn="1">
          <p15:clr>
            <a:srgbClr val="C35EA4"/>
          </p15:clr>
        </p15:guide>
        <p15:guide id="87" pos="6323" userDrawn="1">
          <p15:clr>
            <a:srgbClr val="C35EA4"/>
          </p15:clr>
        </p15:guide>
        <p15:guide id="88" pos="6469" userDrawn="1">
          <p15:clr>
            <a:srgbClr val="C35EA4"/>
          </p15:clr>
        </p15:guide>
        <p15:guide id="89" pos="293" userDrawn="1">
          <p15:clr>
            <a:srgbClr val="F26B43"/>
          </p15:clr>
        </p15:guide>
        <p15:guide id="90" pos="7565" userDrawn="1">
          <p15:clr>
            <a:srgbClr val="F26B43"/>
          </p15:clr>
        </p15:guide>
        <p15:guide id="91" orient="horz" pos="751" userDrawn="1">
          <p15:clr>
            <a:srgbClr val="5ACBF0"/>
          </p15:clr>
        </p15:guide>
        <p15:guide id="92" orient="horz" pos="1387" userDrawn="1">
          <p15:clr>
            <a:srgbClr val="5ACBF0"/>
          </p15:clr>
        </p15:guide>
        <p15:guide id="93" orient="horz" pos="605" userDrawn="1">
          <p15:clr>
            <a:srgbClr val="5ACBF0"/>
          </p15:clr>
        </p15:guide>
        <p15:guide id="94" orient="horz" pos="1514" userDrawn="1">
          <p15:clr>
            <a:srgbClr val="5ACBF0"/>
          </p15:clr>
        </p15:guide>
        <p15:guide id="95" orient="horz" pos="2130" userDrawn="1">
          <p15:clr>
            <a:srgbClr val="5ACBF0"/>
          </p15:clr>
        </p15:guide>
        <p15:guide id="96" orient="horz" pos="2299" userDrawn="1">
          <p15:clr>
            <a:srgbClr val="5ACBF0"/>
          </p15:clr>
        </p15:guide>
        <p15:guide id="97" orient="horz" pos="283" userDrawn="1">
          <p15:clr>
            <a:srgbClr val="F26B43"/>
          </p15:clr>
        </p15:guide>
        <p15:guide id="98" orient="horz" pos="4120" userDrawn="1">
          <p15:clr>
            <a:srgbClr val="F26B43"/>
          </p15:clr>
        </p15:guide>
        <p15:guide id="99" orient="horz" pos="2891" userDrawn="1">
          <p15:clr>
            <a:srgbClr val="5ACBF0"/>
          </p15:clr>
        </p15:guide>
        <p15:guide id="100" orient="horz" pos="3019" userDrawn="1">
          <p15:clr>
            <a:srgbClr val="5ACBF0"/>
          </p15:clr>
        </p15:guide>
        <p15:guide id="101" orient="horz" pos="3643" userDrawn="1">
          <p15:clr>
            <a:srgbClr val="5ACBF0"/>
          </p15:clr>
        </p15:guide>
        <p15:guide id="102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6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20281-0C1E-07E6-53CD-27B35104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High-level architecture for CI/CD on a single target workspace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06257-BD73-0BD1-37F4-21CAF857DAAF}"/>
              </a:ext>
            </a:extLst>
          </p:cNvPr>
          <p:cNvGrpSpPr/>
          <p:nvPr/>
        </p:nvGrpSpPr>
        <p:grpSpPr>
          <a:xfrm>
            <a:off x="994744" y="1925482"/>
            <a:ext cx="10292300" cy="1571780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FD9141-22A0-A10F-3282-537B3304899E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1D2004-5166-5FA8-EF87-E4A25131641A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7A1AF6C-C8FC-68A9-C759-8ABE79937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5CFA82-A278-1FE8-6BAF-CB78F14CD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6A0F84-C904-E7C5-BC40-68DAFE5BF337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4C8390-9868-9882-B642-83DA4892F742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B9E87853-4505-457C-CDF4-6DB75D97892F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EEB43920-2CE4-25BB-D476-F2A564A8FCA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55CD18-FFD9-B006-3A1E-F22B822C2205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C555FC-CD7F-81A3-F147-A7DE671609CD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CC9699B-9C2B-B6EF-50FD-460BADDE8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B854A23-4337-B18F-407E-A4509FCD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EA15E4-E08B-4C83-F361-E7950A2E354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F731F7-3A3C-C99C-505C-6F3D78FCA93F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99CB7348-6847-C6C0-1AC6-59CF25FAA36D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0A5119F-03D7-392D-3113-487D24CF51E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49170DD-2F8D-5B10-2568-0BC40F50CF6C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90C5062-3D12-184E-DA9F-4D3AEBD79988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C3143BF-1EB5-F0EE-CFFA-F188966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6307343-8D68-D895-28C2-DB1CDC2A4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624994" y="3588332"/>
            <a:ext cx="642841" cy="980160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939269" y="4372585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863789" y="4633080"/>
            <a:ext cx="2165249" cy="156965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592826" y="3794322"/>
            <a:ext cx="635923" cy="866379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9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9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1166763" y="4732165"/>
            <a:ext cx="1547469" cy="1121807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159942" y="1153945"/>
            <a:ext cx="1599204" cy="1121808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159942" y="2592440"/>
            <a:ext cx="1599204" cy="1121808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159942" y="4030935"/>
            <a:ext cx="1599204" cy="1121808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592482" y="2814994"/>
            <a:ext cx="1511568" cy="695319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556675" y="1975491"/>
            <a:ext cx="1634127" cy="695319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570386" y="3680434"/>
            <a:ext cx="1532125" cy="695319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1199433" y="2626335"/>
            <a:ext cx="7355744" cy="1123327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516621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Use a live workspace as the source solution template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Use Fabric item definitions exported to packaged solution folder (</a:t>
            </a:r>
            <a:r>
              <a:rPr lang="en-US" sz="1600" dirty="0"/>
              <a:t>requires</a:t>
            </a:r>
            <a:r>
              <a:rPr lang="en-US" sz="2000" dirty="0"/>
              <a:t> </a:t>
            </a:r>
            <a:r>
              <a:rPr lang="en-US" sz="1600" b="1" dirty="0" err="1">
                <a:solidFill>
                  <a:srgbClr val="6C0000"/>
                </a:solidFill>
              </a:rPr>
              <a:t>deploy.config.json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Use Fabric item definition synced to and pulled from connected GIT repository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Options for Fabric Solution Deployment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575669" y="1711159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883076" y="1526449"/>
            <a:ext cx="1562529" cy="1357924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876561" y="3380630"/>
            <a:ext cx="1562529" cy="1357924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93399C-080D-CB10-E684-68DD2FB98974}"/>
              </a:ext>
            </a:extLst>
          </p:cNvPr>
          <p:cNvGrpSpPr/>
          <p:nvPr/>
        </p:nvGrpSpPr>
        <p:grpSpPr>
          <a:xfrm>
            <a:off x="880354" y="5225239"/>
            <a:ext cx="1562529" cy="1357924"/>
            <a:chOff x="883076" y="1526449"/>
            <a:chExt cx="1562529" cy="13579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3318C3-6172-FF04-D19A-CAB8E20A0F0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1CDEAF-9175-98BA-8E79-3C4797C77708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E78133F-84D9-BA1B-B35F-93669587E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3445AE-46C8-FD6B-2A24-F683B37BBEE7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558540" y="3497262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572603" y="3553808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261105-166C-750F-7255-AF317087C1ED}"/>
              </a:ext>
            </a:extLst>
          </p:cNvPr>
          <p:cNvGrpSpPr/>
          <p:nvPr/>
        </p:nvGrpSpPr>
        <p:grpSpPr>
          <a:xfrm>
            <a:off x="2541411" y="5240524"/>
            <a:ext cx="4517277" cy="1459090"/>
            <a:chOff x="2541411" y="5240524"/>
            <a:chExt cx="4517277" cy="14590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9519F8-4C66-E918-325F-97D1DC25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6871" y="5240524"/>
              <a:ext cx="1681817" cy="145909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5B7468-0859-6BC4-E865-6B6E45C9CB7C}"/>
                </a:ext>
              </a:extLst>
            </p:cNvPr>
            <p:cNvGrpSpPr/>
            <p:nvPr/>
          </p:nvGrpSpPr>
          <p:grpSpPr>
            <a:xfrm>
              <a:off x="2541411" y="5457050"/>
              <a:ext cx="2686938" cy="903634"/>
              <a:chOff x="2648405" y="1736463"/>
              <a:chExt cx="2686938" cy="90363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E8C8DBCE-03B0-9F44-0191-58E396B24C0D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GIT Integrated Serialization</a:t>
                </a:r>
              </a:p>
            </p:txBody>
          </p:sp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B08B79C0-DE6D-1903-0EE5-C30C2A61EB27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176AEA2-0EEA-8700-46CE-10531EB9741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039FD3-3A9C-C78F-69FC-AB7B4268BC9D}"/>
              </a:ext>
            </a:extLst>
          </p:cNvPr>
          <p:cNvGrpSpPr/>
          <p:nvPr/>
        </p:nvGrpSpPr>
        <p:grpSpPr>
          <a:xfrm>
            <a:off x="7137332" y="5452384"/>
            <a:ext cx="4073379" cy="925803"/>
            <a:chOff x="7137332" y="5452384"/>
            <a:chExt cx="4073379" cy="92580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401B90-FEAA-6070-304F-D83298C37943}"/>
                </a:ext>
              </a:extLst>
            </p:cNvPr>
            <p:cNvSpPr/>
            <p:nvPr/>
          </p:nvSpPr>
          <p:spPr>
            <a:xfrm>
              <a:off x="9895064" y="5474553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605D2DA-C350-C5E1-F012-3DF5E32E104B}"/>
                </a:ext>
              </a:extLst>
            </p:cNvPr>
            <p:cNvGrpSpPr/>
            <p:nvPr/>
          </p:nvGrpSpPr>
          <p:grpSpPr>
            <a:xfrm>
              <a:off x="7137332" y="5452384"/>
              <a:ext cx="2686938" cy="903634"/>
              <a:chOff x="2648405" y="1736463"/>
              <a:chExt cx="2686938" cy="903634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5967F83-694D-AC8B-1750-FD965EDFD807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2A6748AC-801F-3780-6E18-BF1C4821285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F61CB16D-06B0-6165-E129-872E3876C4C0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371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E14C-FF4A-2FCD-A761-CDA18754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99F6-3511-C73B-C0BD-FB296725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19D86-F503-D096-5F2B-FF0784B6D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B19A3-B712-CEC2-8F39-3516172F68F3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9C7354-CC78-1171-1B20-E342881E8ECC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EBCED-B75A-FCE4-1627-B4FA1C3A72A5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2FD7A6-16F0-CAB3-F0A5-D53C34D0CEF9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DBCEB76-50B5-D19B-AFA0-0DD206E07DE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45ED92-EDF5-5232-9C7C-128D5822EB6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BD1F07-C725-25BD-0CA7-F8793A339B5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51ECC722-C8F2-5F6D-E11E-8037DEDBA698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8A0C5ED-7B7E-B190-6C97-39C8D4C2E848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38D6A6-488F-8C2B-2C4E-E903732EE425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072EF45-35EC-29B8-D5BA-62AC6DE21919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63F6EE-3A3F-49FB-6C1C-18707A7159EF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749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</a:t>
            </a:r>
            <a:r>
              <a:rPr lang="en-US" dirty="0" err="1"/>
              <a:t>soure</a:t>
            </a:r>
            <a:r>
              <a:rPr lang="en-US" dirty="0"/>
              <a:t>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5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6277E1-53FA-D056-1E13-52C128F59848}"/>
              </a:ext>
            </a:extLst>
          </p:cNvPr>
          <p:cNvGrpSpPr/>
          <p:nvPr/>
        </p:nvGrpSpPr>
        <p:grpSpPr>
          <a:xfrm>
            <a:off x="965252" y="4392804"/>
            <a:ext cx="3015229" cy="1928208"/>
            <a:chOff x="8369748" y="1806764"/>
            <a:chExt cx="3015229" cy="19282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53A223-80FB-072F-4BDE-94707118A190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377199"/>
              <a:chOff x="8060635" y="2751987"/>
              <a:chExt cx="3228816" cy="15071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ADDBFC7-FC3A-B5CC-34AF-08E1253E54AA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5071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Stage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C24FAB5-FD95-FF9D-E2D2-8C346813EFAE}"/>
                  </a:ext>
                </a:extLst>
              </p:cNvPr>
              <p:cNvSpPr/>
              <p:nvPr/>
            </p:nvSpPr>
            <p:spPr bwMode="auto">
              <a:xfrm>
                <a:off x="9807606" y="2985341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DDAE91EE-5F5E-FBC5-A74F-0B93772DADCE}"/>
                  </a:ext>
                </a:extLst>
              </p:cNvPr>
              <p:cNvSpPr/>
              <p:nvPr/>
            </p:nvSpPr>
            <p:spPr bwMode="auto">
              <a:xfrm>
                <a:off x="8297547" y="300522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68E81F30-C8BC-C208-32E5-0465AD25936D}"/>
                </a:ext>
              </a:extLst>
            </p:cNvPr>
            <p:cNvSpPr/>
            <p:nvPr/>
          </p:nvSpPr>
          <p:spPr>
            <a:xfrm rot="16200000">
              <a:off x="9515775" y="1867227"/>
              <a:ext cx="54584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E17387-803D-4CD9-51A8-0D22EDFA317A}"/>
              </a:ext>
            </a:extLst>
          </p:cNvPr>
          <p:cNvGrpSpPr/>
          <p:nvPr/>
        </p:nvGrpSpPr>
        <p:grpSpPr>
          <a:xfrm>
            <a:off x="4565253" y="4392805"/>
            <a:ext cx="3015229" cy="1928207"/>
            <a:chOff x="8369748" y="3342706"/>
            <a:chExt cx="3015229" cy="19282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A413E8-CB81-7089-6340-56D5FFF9B4CD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360396"/>
              <a:chOff x="8060635" y="2751987"/>
              <a:chExt cx="3228816" cy="148871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1D7D0C2-F4DB-C24E-9BBC-D84D52564844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4887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Stage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B66F8E1-EC8C-7589-8CD9-6044C211136B}"/>
                  </a:ext>
                </a:extLst>
              </p:cNvPr>
              <p:cNvSpPr/>
              <p:nvPr/>
            </p:nvSpPr>
            <p:spPr bwMode="auto">
              <a:xfrm>
                <a:off x="9807606" y="2953063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F054BE59-7721-4CF2-6116-F903FE4EB06F}"/>
                  </a:ext>
                </a:extLst>
              </p:cNvPr>
              <p:cNvSpPr/>
              <p:nvPr/>
            </p:nvSpPr>
            <p:spPr bwMode="auto">
              <a:xfrm>
                <a:off x="8297547" y="2972944"/>
                <a:ext cx="1318253" cy="807487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AD338E48-F6A5-E96A-3158-C74CD7D9BDCB}"/>
                </a:ext>
              </a:extLst>
            </p:cNvPr>
            <p:cNvSpPr/>
            <p:nvPr/>
          </p:nvSpPr>
          <p:spPr>
            <a:xfrm rot="16200000">
              <a:off x="9606527" y="3414152"/>
              <a:ext cx="567810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2DED5F-E33D-1D2A-2058-C7348BD8277B}"/>
              </a:ext>
            </a:extLst>
          </p:cNvPr>
          <p:cNvGrpSpPr/>
          <p:nvPr/>
        </p:nvGrpSpPr>
        <p:grpSpPr>
          <a:xfrm>
            <a:off x="8032685" y="4434598"/>
            <a:ext cx="3015229" cy="1909098"/>
            <a:chOff x="8397943" y="4699290"/>
            <a:chExt cx="3015229" cy="17747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DBEFBE-5271-BA87-0B2D-710A1C3269B7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36C71A0-954F-EBA8-D9F3-F235A3D803C6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Stage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C1FEA41A-ACC1-33C7-09CA-ADBBCD3BC001}"/>
                  </a:ext>
                </a:extLst>
              </p:cNvPr>
              <p:cNvSpPr/>
              <p:nvPr/>
            </p:nvSpPr>
            <p:spPr bwMode="auto">
              <a:xfrm>
                <a:off x="9807606" y="2887088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55DE86FD-947B-E381-F20E-EFDB0A00461F}"/>
                  </a:ext>
                </a:extLst>
              </p:cNvPr>
              <p:cNvSpPr/>
              <p:nvPr/>
            </p:nvSpPr>
            <p:spPr bwMode="auto">
              <a:xfrm>
                <a:off x="8297547" y="2906969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29A96A4-A838-B193-06A5-E418FAAB93E1}"/>
                </a:ext>
              </a:extLst>
            </p:cNvPr>
            <p:cNvSpPr/>
            <p:nvPr/>
          </p:nvSpPr>
          <p:spPr>
            <a:xfrm rot="16200000">
              <a:off x="9613395" y="4750756"/>
              <a:ext cx="527849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B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5844-AC95-F67F-4AAA-77B5A65A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5E7E-9673-B5AA-C6A1-C3EA4CA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Power BI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3178B-55AD-EB89-4AFB-CA954B059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imported semantic model using updated item definition</a:t>
            </a:r>
          </a:p>
          <a:p>
            <a:pPr lvl="1"/>
            <a:r>
              <a:rPr lang="en-US" dirty="0"/>
              <a:t>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Create Web connection with same location as semantic model</a:t>
            </a:r>
          </a:p>
          <a:p>
            <a:pPr lvl="1"/>
            <a:r>
              <a:rPr lang="en-US" dirty="0"/>
              <a:t>Bind connection to semantic model</a:t>
            </a:r>
          </a:p>
          <a:p>
            <a:pPr lvl="1"/>
            <a:r>
              <a:rPr lang="en-US" dirty="0"/>
              <a:t>Refresh semantic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6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9F488-D591-A4F6-E508-F5FE7823EB74}"/>
              </a:ext>
            </a:extLst>
          </p:cNvPr>
          <p:cNvGrpSpPr/>
          <p:nvPr/>
        </p:nvGrpSpPr>
        <p:grpSpPr>
          <a:xfrm>
            <a:off x="8298179" y="1156752"/>
            <a:ext cx="1943101" cy="1163559"/>
            <a:chOff x="7681835" y="2149628"/>
            <a:chExt cx="3157585" cy="18895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EA7D7-768A-F7BE-18A6-92780C237CF7}"/>
                </a:ext>
              </a:extLst>
            </p:cNvPr>
            <p:cNvSpPr/>
            <p:nvPr/>
          </p:nvSpPr>
          <p:spPr bwMode="auto">
            <a:xfrm>
              <a:off x="7681835" y="2149628"/>
              <a:ext cx="3157585" cy="1889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(Power BI solution)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66B0EA-44D4-07E1-93AA-EAAB479F16C1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72A734-BC7C-CE31-E228-1E9C7AA5B00F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4FDC1B2-3779-7911-FA76-B97A40AA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8F7FCA-CC4C-D895-F45E-E597DD84067F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EB114A-619B-C637-7384-71FB1BA9CB7A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79C4C6B5-A026-222E-FA9B-7FC8881D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97670B-94EC-16CD-703D-A247F91A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1" y="2482804"/>
            <a:ext cx="3620142" cy="234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4F114-C803-BA86-5FF7-F7C16750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6" y="1156752"/>
            <a:ext cx="7649293" cy="3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178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216813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Shortcut and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9165" y="1643923"/>
            <a:ext cx="1672285" cy="876699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3114699"/>
            <a:ext cx="3103033" cy="876699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814151-9D40-1F4F-9867-36C5A596DA12}"/>
              </a:ext>
            </a:extLst>
          </p:cNvPr>
          <p:cNvGrpSpPr/>
          <p:nvPr/>
        </p:nvGrpSpPr>
        <p:grpSpPr>
          <a:xfrm>
            <a:off x="907984" y="4521306"/>
            <a:ext cx="3894017" cy="876699"/>
            <a:chOff x="503131" y="3886854"/>
            <a:chExt cx="4606080" cy="1082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503131" y="3886854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CB082C-5788-4DEE-C8AD-7C771038E7EE}"/>
              </a:ext>
            </a:extLst>
          </p:cNvPr>
          <p:cNvGrpSpPr/>
          <p:nvPr/>
        </p:nvGrpSpPr>
        <p:grpSpPr>
          <a:xfrm>
            <a:off x="907984" y="6005601"/>
            <a:ext cx="3731764" cy="876699"/>
            <a:chOff x="503131" y="5179836"/>
            <a:chExt cx="4606080" cy="1082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503131" y="5179836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C52BE0-09D6-F02B-1BC3-2E03ABB86DAB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026A9B3-708A-B384-18F8-34518A68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190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80FE11-5B1B-D3F7-D817-C6AABE29E173}"/>
              </a:ext>
            </a:extLst>
          </p:cNvPr>
          <p:cNvGrpSpPr/>
          <p:nvPr/>
        </p:nvGrpSpPr>
        <p:grpSpPr>
          <a:xfrm>
            <a:off x="9284504" y="1129668"/>
            <a:ext cx="2831294" cy="897840"/>
            <a:chOff x="503131" y="2451907"/>
            <a:chExt cx="3738670" cy="11855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AA8DD8-EBAB-1835-E206-637A222F958B}"/>
                </a:ext>
              </a:extLst>
            </p:cNvPr>
            <p:cNvSpPr/>
            <p:nvPr/>
          </p:nvSpPr>
          <p:spPr bwMode="auto">
            <a:xfrm>
              <a:off x="503131" y="2451907"/>
              <a:ext cx="373867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(Notebook Solution)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8823B3-8301-D03F-92C9-E905B12C907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B7A971-3834-57E1-083F-4ED6EB0F3445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6227101-5FEA-2F86-96AB-645BD2461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D0EF9-BD4F-1ECF-963F-3AA2E7B356DC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4B1829-452C-7F8D-E303-BEC65AA544D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A89C513B-7013-7C8D-5620-6EDF2EFC1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9C7880-F116-D283-EAB2-785A63049E3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148C6-F939-41B3-9987-7F4CAA690F09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8888510-2067-68FF-D587-2DD211E8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33E53-7661-A141-6A94-46A524DA7634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704718C-DCE7-1698-986A-80C53E16DA67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86F580F7-E4EB-D792-C295-7AA2922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5B7093-CD36-481E-A8FF-9DEE8247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505" y="2211828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8E6CD-4398-63C5-067F-BC15154B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96" y="1129668"/>
            <a:ext cx="8643512" cy="4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31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595715"/>
            <a:ext cx="10268895" cy="2774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2937659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1946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60036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2944286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20124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36069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01273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6310740" y="2944288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6420589" y="320124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6420589" y="360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4601180" y="2950634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4711031" y="32075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4707396" y="360711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2944285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361658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02862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44065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4349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2937661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19462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6003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20455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485269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1602480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E0D184-21D5-5FFC-15C7-620CEEB729BD}"/>
              </a:ext>
            </a:extLst>
          </p:cNvPr>
          <p:cNvGrpSpPr/>
          <p:nvPr/>
        </p:nvGrpSpPr>
        <p:grpSpPr>
          <a:xfrm>
            <a:off x="8523269" y="1066329"/>
            <a:ext cx="3704399" cy="932627"/>
            <a:chOff x="503131" y="3783375"/>
            <a:chExt cx="4606080" cy="11855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18D9AA-B274-EA5E-0576-49C63551B8F8}"/>
                </a:ext>
              </a:extLst>
            </p:cNvPr>
            <p:cNvSpPr/>
            <p:nvPr/>
          </p:nvSpPr>
          <p:spPr bwMode="auto">
            <a:xfrm>
              <a:off x="503131" y="3783375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(Shortcut Solution)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BDD122-2A43-F138-236D-B2DDE73C9D56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29B92B-BB82-DCC7-F9EB-7AD7A5F40891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6A0EC12-60A7-39E2-3758-1F3F6E002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CDD340-D453-C3D3-AA3C-A1CCC8F2D0B8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4AE509-7DE1-55D6-C03E-4DF1DD82A37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048CD99A-81F8-C53D-3F86-A8E9835C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37A250-80BD-4E05-6623-1949C0357E34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908E5CF-F422-4C10-C69E-568FC022C28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9767EAD4-7888-9774-153B-F794A488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C2B1A7-691B-F192-A1CD-D9FC0E906D8B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E291DD-B925-4657-3B4C-E1A2746077C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2132DF59-DBE8-31A6-4584-3A8E81BA5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953F12-A291-E354-1C4E-6506431A4CFC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52095A-F1CA-F639-11F0-7F3E8FE9704F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1CC66302-2F89-91EC-9F28-D60BF4EB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D34006-3EA0-CAFB-66E5-C926D3D1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01" y="2120306"/>
            <a:ext cx="3639918" cy="345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3B54A-20F9-35ED-EF1F-2D29E983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07" y="1066329"/>
            <a:ext cx="7984912" cy="56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90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53FAF1-9746-69EA-C04A-9BDC41A21AE3}"/>
              </a:ext>
            </a:extLst>
          </p:cNvPr>
          <p:cNvGrpSpPr/>
          <p:nvPr/>
        </p:nvGrpSpPr>
        <p:grpSpPr>
          <a:xfrm>
            <a:off x="8706753" y="1009157"/>
            <a:ext cx="3545731" cy="912652"/>
            <a:chOff x="503131" y="5076357"/>
            <a:chExt cx="4606080" cy="1185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73D24A-1F02-DC9B-092F-87BC73CA85BB}"/>
                </a:ext>
              </a:extLst>
            </p:cNvPr>
            <p:cNvSpPr/>
            <p:nvPr/>
          </p:nvSpPr>
          <p:spPr bwMode="auto">
            <a:xfrm>
              <a:off x="503131" y="5076357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(Data Pipeline Solution)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44A41CD-8407-295E-D07A-9AD4C737D4D6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E85F3D7-5FAF-5B87-A4D2-45A8761C6A2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F41DA497-69F3-BBAC-23C4-251E7FA4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0A13B5-3271-83FE-20B0-5A3125EBCD72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3172DE-139D-9608-ECF4-0687E63B31D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4BA25BA-6F83-977E-1B8A-88E507C2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D34ED2C-656B-351C-A4A8-202AEA28CA06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32DAC2-7314-E660-8094-6390E14EF92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BB3AFE0-7CAA-6E74-3F33-6F314B4F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F4F90C-31C3-C3B4-3D20-F4CFBAA513E4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3BB8E9-C28D-816D-BFFE-4387BF75778A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98B6AF5D-B23F-0C9D-D054-96B35C2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748FD20-725B-AF1F-77B3-F4428305D614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A6DC2CD-D4A3-1A8B-1740-0CDBABB2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E74C9F-C570-9F77-E513-280EBC0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213" y="2030265"/>
            <a:ext cx="3660901" cy="356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EF1D1-BDBD-E853-A4C3-25101874E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74" y="1009157"/>
            <a:ext cx="8144904" cy="55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23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Workspace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E4C3-FF41-A424-6661-46F584B91ED6}"/>
              </a:ext>
            </a:extLst>
          </p:cNvPr>
          <p:cNvGrpSpPr/>
          <p:nvPr/>
        </p:nvGrpSpPr>
        <p:grpSpPr>
          <a:xfrm>
            <a:off x="804264" y="1857301"/>
            <a:ext cx="5118913" cy="4493258"/>
            <a:chOff x="854505" y="1696527"/>
            <a:chExt cx="5818682" cy="510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AAE662-F575-03DE-C861-E4CCB09D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505" y="1696527"/>
              <a:ext cx="5550040" cy="96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4E1E7-C782-818C-C2DC-F5686F91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393"/>
            <a:stretch/>
          </p:blipFill>
          <p:spPr>
            <a:xfrm>
              <a:off x="854505" y="2767546"/>
              <a:ext cx="5721514" cy="11856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CA9D6-7357-9469-C795-9DBB0450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05" y="4058278"/>
              <a:ext cx="5795819" cy="116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459B3E-B36E-287A-CF4D-F1616227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05" y="5323634"/>
              <a:ext cx="5818682" cy="148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EC09B699-4D4C-455F-B3EC-F0B5F294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5FCA53B-8E9B-B7AF-9BBC-4DA61A16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3465-14B5-1164-C049-24EE629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C9DBF-EEB4-E2EB-5EA9-F68C6AB6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89390-9142-6D97-9DC3-E39DA8C5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231FD-DC8A-F292-D3CD-40702386E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BA1A5F-B1F2-8921-13FD-AC8B5FAB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94ECE-9603-1F0A-56A8-4B9F0819F837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9A736-D439-8EF7-D899-589C48EE0B81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84641-FD61-57E2-F1B0-CD12C32DDF8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46FA-3D3B-7AAB-8E81-34B93D5EE933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6458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91D-EDB7-BBE5-4144-2533FBD0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3CCEB-0152-9FA5-C85F-DD444921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600618-DD59-97F6-4AD9-574A24F52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70AB20-6AD7-E949-6E38-716FB545A496}"/>
              </a:ext>
            </a:extLst>
          </p:cNvPr>
          <p:cNvGrpSpPr/>
          <p:nvPr/>
        </p:nvGrpSpPr>
        <p:grpSpPr>
          <a:xfrm>
            <a:off x="965252" y="4392804"/>
            <a:ext cx="3015229" cy="1928208"/>
            <a:chOff x="8369748" y="1806764"/>
            <a:chExt cx="3015229" cy="19282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171BA4-D568-6165-684E-D54B4264F683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377199"/>
              <a:chOff x="8060635" y="2751987"/>
              <a:chExt cx="3228816" cy="15071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A94C9D1-15E1-0726-FA91-C054A6F94B1B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5071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Stage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89D3225B-7E5E-B6D2-42B8-20A6506B6C22}"/>
                  </a:ext>
                </a:extLst>
              </p:cNvPr>
              <p:cNvSpPr/>
              <p:nvPr/>
            </p:nvSpPr>
            <p:spPr bwMode="auto">
              <a:xfrm>
                <a:off x="9807606" y="2985341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63DA710E-F149-10E7-9E0B-516EA0F9C06C}"/>
                  </a:ext>
                </a:extLst>
              </p:cNvPr>
              <p:cNvSpPr/>
              <p:nvPr/>
            </p:nvSpPr>
            <p:spPr bwMode="auto">
              <a:xfrm>
                <a:off x="8297547" y="300522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1949B0A-84F8-311F-284B-6718E625461C}"/>
                </a:ext>
              </a:extLst>
            </p:cNvPr>
            <p:cNvSpPr/>
            <p:nvPr/>
          </p:nvSpPr>
          <p:spPr>
            <a:xfrm rot="16200000">
              <a:off x="9515775" y="1867227"/>
              <a:ext cx="54584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A6A467-21E3-8C0E-D0EA-531445B334F5}"/>
              </a:ext>
            </a:extLst>
          </p:cNvPr>
          <p:cNvGrpSpPr/>
          <p:nvPr/>
        </p:nvGrpSpPr>
        <p:grpSpPr>
          <a:xfrm>
            <a:off x="4565253" y="4392805"/>
            <a:ext cx="3015229" cy="1928207"/>
            <a:chOff x="8369748" y="3342706"/>
            <a:chExt cx="3015229" cy="19282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9987A5-6DAB-253D-4923-0992E1C46EB2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360396"/>
              <a:chOff x="8060635" y="2751987"/>
              <a:chExt cx="3228816" cy="148871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94CF4D1-81C7-6636-DAE4-13BB67EBF43A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4887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Stage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FF3A1A1A-0EEF-E174-B332-7889F2FDD866}"/>
                  </a:ext>
                </a:extLst>
              </p:cNvPr>
              <p:cNvSpPr/>
              <p:nvPr/>
            </p:nvSpPr>
            <p:spPr bwMode="auto">
              <a:xfrm>
                <a:off x="9807606" y="2953063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A73244D-169C-803F-3D05-3657F5AE4D6A}"/>
                  </a:ext>
                </a:extLst>
              </p:cNvPr>
              <p:cNvSpPr/>
              <p:nvPr/>
            </p:nvSpPr>
            <p:spPr bwMode="auto">
              <a:xfrm>
                <a:off x="8297547" y="2972944"/>
                <a:ext cx="1318253" cy="807487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5B56791-4A45-B2F7-001C-47A54DFDA39D}"/>
                </a:ext>
              </a:extLst>
            </p:cNvPr>
            <p:cNvSpPr/>
            <p:nvPr/>
          </p:nvSpPr>
          <p:spPr>
            <a:xfrm rot="16200000">
              <a:off x="9606527" y="3414152"/>
              <a:ext cx="567810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2E166C-BF32-896E-07ED-49DDB2375D6A}"/>
              </a:ext>
            </a:extLst>
          </p:cNvPr>
          <p:cNvGrpSpPr/>
          <p:nvPr/>
        </p:nvGrpSpPr>
        <p:grpSpPr>
          <a:xfrm>
            <a:off x="8032685" y="4434598"/>
            <a:ext cx="3015229" cy="1909098"/>
            <a:chOff x="8397943" y="4699290"/>
            <a:chExt cx="3015229" cy="17747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3ADA3C-8177-F5C0-CBCA-7386C6F01797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BC3D7AE-AD2B-6C41-BEF7-EE2685DD052C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Stage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B9B1C431-4D63-6BCA-3475-0056D9CB9CCB}"/>
                  </a:ext>
                </a:extLst>
              </p:cNvPr>
              <p:cNvSpPr/>
              <p:nvPr/>
            </p:nvSpPr>
            <p:spPr bwMode="auto">
              <a:xfrm>
                <a:off x="9807606" y="2887088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76CE36C3-650E-C724-812F-BBA1298E08B7}"/>
                  </a:ext>
                </a:extLst>
              </p:cNvPr>
              <p:cNvSpPr/>
              <p:nvPr/>
            </p:nvSpPr>
            <p:spPr bwMode="auto">
              <a:xfrm>
                <a:off x="8297547" y="2906969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C7CC089-AD54-60EF-52A3-D1443679DBE9}"/>
                </a:ext>
              </a:extLst>
            </p:cNvPr>
            <p:cNvSpPr/>
            <p:nvPr/>
          </p:nvSpPr>
          <p:spPr>
            <a:xfrm rot="16200000">
              <a:off x="9613395" y="4750756"/>
              <a:ext cx="527849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8C12B7-30A2-A0AB-24C2-38E3D6883632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CBFFE3-989F-483D-F04A-F55EB6C7DCA2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B2DD71-757A-E390-81B8-ED1E7716652A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CB06D1-113A-327D-9AA5-6A00CFD66AF8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B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820F8-56FD-1251-73CF-C486EF9D5DDF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196C68-B108-5889-F81B-A65C81CC0C32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11AAF5-7D9D-592F-6107-BFBE0CEC1134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F40F299-0DA7-40AE-01FB-BDF221206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8670A5A-5DD7-3848-2953-2325AD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1E4F94A-BA68-0A3E-DF3C-0503CEE08117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BADD544-3171-9DD8-E478-E8A93FB3BF35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5925D3A8-32EF-47D2-F753-3772089C2CD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C8626CA-0874-8C77-8665-50FEE612938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170CE3-3BA6-BE23-035E-721D9E8E6131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359F8F-8AC2-2449-0887-E30C67D42063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8EF1C54-0647-30D4-CF36-389EB2700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C75448-8EDB-2DF8-1B51-4142239F9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9216EA-3363-135D-628D-4E9348194A01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628D13D-1A6F-4109-8F20-203E6C81D2E6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A1B4DD7-4072-FB23-5614-11836FF7221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45A7B7A-2212-1B7E-1B7D-ADD35D9A93DE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30870C5-F6BF-8633-8619-28A694BBDE6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90AA403-EDE4-5312-2BCE-B03C42F16959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7E2458-C517-BD5F-3E7F-608039D34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D4A35C4-EA2F-E5F1-1EDA-0F9814CD1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5917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to Deploy and Update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4723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921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BEF3-24C7-1AFA-3034-6784B16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4F8C4-0EC6-D321-98FC-77207AEF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D206AC-AF1B-E971-185E-99AD669B4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84A6FF-58CE-8F8E-4062-6402DFD38F9A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3DC55B-C03A-38A2-2DAA-AE04D98AEDC6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DF90269-C3BE-F625-EA85-673B2FDCDACE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84A9D-8774-1795-C6CD-6038699DBBF4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BDCE25-21B6-6A89-8BFA-B6C82CBFBD6A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3CAE05-B934-1F63-5C2C-4CCF27EC1B95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732F5-A415-037E-3AD6-BC8025262B38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3B3F27-AB06-AD55-46CB-8A45225A55F6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55A33C2-5483-B8EB-BD06-345D6D29F4D3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E052EF-5F94-B7E6-AA07-9F156D14CE61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2DB5C2-4BCA-29D8-5787-72825AB303E3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C006DE-85CF-F75B-98F3-4B578F197C27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3A57BD11-B064-0BE9-0559-F7B385FE2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43098-702A-460F-FBF3-D3C72DDAD235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D4F486-D626-6AF7-7D8C-D425D7D7DB66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0A5DC8-44ED-E9EF-CD95-D3DD8FF49044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EBBFC015-E16C-47F3-6567-1CD2FFC0DB57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D526B827-0C3A-63CB-C5A4-0C2233E519D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A92A07C-F1C7-F95F-2E3F-74EFB9C9E81A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041EFD-4794-1A1B-196B-07536AED42A0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4D80BA-02DF-77B6-B2DB-1072DFC86E3F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5F22D5A-1B8D-AB7A-EE46-31D32BA52D0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49A46A91-0E3F-C980-9AEC-CA39C628C3E6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50A7A752-96B3-0921-B5D5-D8769CA3731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3F5A315-7813-91AD-2FEA-22A6ACE1CD4D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7DA0F2-A134-1DEF-D2C6-D84EB0081A4D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1941AA-C18F-3FDA-6548-7954383C3A08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B2E183-A637-73EB-9866-9E5D1F3A392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F344225F-7AB2-99EE-D19F-6759E2DA4C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7967FA2-D024-8816-BAA0-F41FC6B17B4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CA448BE-3B49-E61F-5248-3932F82AA35C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7A509-4D4E-2F6F-FA36-E8671B1A2F67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24699C-3E5B-0AA3-40DA-32A8ACC915EA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7680A9-4D64-4EC0-B416-52C2B002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986BE3-DC73-5E35-42E3-4FCF0AF7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636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5CFD-91CA-E7CA-0563-573C11EB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796E3-4172-8F75-BDDE-C2FDD74A3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C8EC-923E-35C3-DD32-C11EB62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6" y="1379047"/>
            <a:ext cx="10889029" cy="5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9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61A7-5BB1-D3D6-4CA7-E796CA05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A6F2-26B0-E792-E4E5-9EB1F21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1070841"/>
            <a:ext cx="8739495" cy="5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82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E051-F2CA-7260-D760-E9FE286B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091-A8F3-C30C-A44D-A5DA3A5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4B329-A163-C08F-9602-AB4F7418CC6E}"/>
              </a:ext>
            </a:extLst>
          </p:cNvPr>
          <p:cNvGrpSpPr/>
          <p:nvPr/>
        </p:nvGrpSpPr>
        <p:grpSpPr>
          <a:xfrm>
            <a:off x="314324" y="1075439"/>
            <a:ext cx="7164850" cy="5537667"/>
            <a:chOff x="1366201" y="689098"/>
            <a:chExt cx="7164850" cy="5537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8BA6D-086D-A7C0-FB9B-BC40B217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201" y="689098"/>
              <a:ext cx="7164850" cy="5039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E43E65-4932-74AF-2942-6C52317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18461" b="-3747"/>
            <a:stretch/>
          </p:blipFill>
          <p:spPr>
            <a:xfrm>
              <a:off x="1366202" y="5651960"/>
              <a:ext cx="7164849" cy="57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166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921F-C6DC-EFC0-A200-3FC0243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B46-0C79-0F1B-D385-AF07DFFC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8AAD1-F9EB-46CB-A4C3-C698EA5000F5}"/>
              </a:ext>
            </a:extLst>
          </p:cNvPr>
          <p:cNvGrpSpPr/>
          <p:nvPr/>
        </p:nvGrpSpPr>
        <p:grpSpPr>
          <a:xfrm>
            <a:off x="204085" y="1052496"/>
            <a:ext cx="7211598" cy="5582232"/>
            <a:chOff x="194037" y="901771"/>
            <a:chExt cx="7211598" cy="5582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3F1A2-FF61-6EBA-6ED7-7BAF2ED1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" y="901771"/>
              <a:ext cx="7211598" cy="51909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E17084-35C9-EE09-7CE5-FAEF926F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r="15931" b="8165"/>
            <a:stretch/>
          </p:blipFill>
          <p:spPr>
            <a:xfrm>
              <a:off x="194038" y="5930931"/>
              <a:ext cx="7211597" cy="55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41540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71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558A-8CC5-C44A-4D06-47C2C76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143-B6F1-CC21-DF3D-6C9A6E4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9C46-A7C4-A827-7FF5-BA65ACA2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81831854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893-8486-3CA2-4418-23DB52F7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AFE-CD61-F969-B12F-189C8F4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16D3-39F1-07CD-E28B-1112BAC5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7597D-3267-D8DA-3B6E-EBFAC99EC041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FCCA5-D929-DFAC-3517-2A01543278DA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BD39-62EF-5443-5D0C-E34981895E56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0DAF6-522F-E066-94F0-DA317233F762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E15F247-9C46-AC09-02D9-32D918C7F73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A06A55-CEEA-E0AB-3429-EAB9792073E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B831-CC84-594B-B478-E82F7E97BF6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5EB19C2-25E6-C2E0-679C-CDE4B58CD6E2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5B272F-71B3-0AE3-1F1C-28FCA073C6DF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0EFE2C-AB82-D6F3-95A0-A836D163FFF8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FD1F720-E7C7-8A50-5BCA-807C1BC5133A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FD5BE-CFF4-F131-340E-3CCB090421D1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569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7050F-1C04-B185-3559-0AE6176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A05388A-C549-AC48-578B-6F68D3F39A8C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B5923-B35E-C625-73F7-11AE4054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AAC5-5233-D658-E2F1-8837FF4D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8A3AF-F96F-9EEA-17DB-9D80ABD8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1BBE78-3CF5-1D19-A4B2-7285A78FD46C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05601453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84C60-9C55-9FEC-03ED-C56A3A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71" y="73606"/>
            <a:ext cx="9775479" cy="309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C4596-1BB8-F75B-A6E4-970579B7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86" y="3610254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AFC08-D780-F2E3-F47A-9EEE567B197F}"/>
              </a:ext>
            </a:extLst>
          </p:cNvPr>
          <p:cNvSpPr/>
          <p:nvPr/>
        </p:nvSpPr>
        <p:spPr>
          <a:xfrm>
            <a:off x="4628533" y="4076907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C2F7F4-59C1-2F8D-8D69-CA44D7719F22}"/>
              </a:ext>
            </a:extLst>
          </p:cNvPr>
          <p:cNvSpPr/>
          <p:nvPr/>
        </p:nvSpPr>
        <p:spPr>
          <a:xfrm>
            <a:off x="3840596" y="4617096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D8A2C-BB8D-9D81-B9F5-2EB79B2F4492}"/>
              </a:ext>
            </a:extLst>
          </p:cNvPr>
          <p:cNvSpPr/>
          <p:nvPr/>
        </p:nvSpPr>
        <p:spPr>
          <a:xfrm>
            <a:off x="7436269" y="4638371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751FA-1030-2CA1-300A-C01552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4"/>
          <a:stretch/>
        </p:blipFill>
        <p:spPr>
          <a:xfrm>
            <a:off x="962271" y="3610255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67672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Automating Deployment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Items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F9E8-780B-45B8-2ACA-DD672776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51A-DC1C-C053-01F5-C94A9EF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06D0-2889-EC5B-D327-C62A8DCB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088491"/>
            <a:ext cx="9405257" cy="5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216-6645-36EC-E1F8-1973E8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AD67-6791-883A-2508-3CC78CA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1192823"/>
            <a:ext cx="8370277" cy="46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45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5D18-7B78-F12F-6007-3A45E4C6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48A8-40C7-46A1-680E-6411818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56BA-A815-F7AF-87A5-D29B930B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36834"/>
            <a:ext cx="8863132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95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901-14D9-21B2-F2AE-261F1E38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98A-5234-7CBA-32D5-9D67E4D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F0B7-3F8A-20FE-EE55-821744A8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8" y="1425654"/>
            <a:ext cx="8837423" cy="55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81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0FE8D-C97F-88C6-7D0C-1EAFB182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Solution from Source Workspace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8FD7AA-4A8E-F874-F437-E0161E2BC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Developer needs a way to update existing items with change in template workspace</a:t>
            </a:r>
          </a:p>
          <a:p>
            <a:pPr lvl="1"/>
            <a:r>
              <a:rPr lang="en-US" dirty="0"/>
              <a:t>Using delete and create operation is not good because it changes workspace item Id</a:t>
            </a:r>
          </a:p>
          <a:p>
            <a:pPr lvl="1"/>
            <a:r>
              <a:rPr lang="en-US" dirty="0"/>
              <a:t>Developer calls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to update solution items from template items</a:t>
            </a:r>
          </a:p>
          <a:p>
            <a:pPr lvl="1"/>
            <a:r>
              <a:rPr lang="en-US" dirty="0"/>
              <a:t>Update logic can create new workspace items recently added to workspace template</a:t>
            </a:r>
          </a:p>
          <a:p>
            <a:pPr lvl="1"/>
            <a:r>
              <a:rPr lang="en-US" dirty="0"/>
              <a:t>Update logic can delete orphaned items that do not exist in workspace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1A0F7-981D-7D14-8828-8748109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25" y="3424575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985FFF-0907-7AAE-EA73-FEBDC31C93B2}"/>
              </a:ext>
            </a:extLst>
          </p:cNvPr>
          <p:cNvSpPr/>
          <p:nvPr/>
        </p:nvSpPr>
        <p:spPr>
          <a:xfrm>
            <a:off x="4697272" y="3891228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1E10CE-E703-4656-E318-9B49006D1C9B}"/>
              </a:ext>
            </a:extLst>
          </p:cNvPr>
          <p:cNvSpPr/>
          <p:nvPr/>
        </p:nvSpPr>
        <p:spPr>
          <a:xfrm>
            <a:off x="3909335" y="4431417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62881-7921-66CD-07C0-D1E910172352}"/>
              </a:ext>
            </a:extLst>
          </p:cNvPr>
          <p:cNvSpPr/>
          <p:nvPr/>
        </p:nvSpPr>
        <p:spPr>
          <a:xfrm>
            <a:off x="7505008" y="4452692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5273D-95F5-38A9-DEFF-DBEB9F9E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1031010" y="3424576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981741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C4F4-E336-5A63-FBD6-42E2043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16" y="3277512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78DC4-E3C6-AC41-1E1C-920CD8E10A61}"/>
              </a:ext>
            </a:extLst>
          </p:cNvPr>
          <p:cNvSpPr/>
          <p:nvPr/>
        </p:nvSpPr>
        <p:spPr>
          <a:xfrm>
            <a:off x="4585263" y="3744165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55CF27-8B6B-1E3C-6637-71C73CB9FCB6}"/>
              </a:ext>
            </a:extLst>
          </p:cNvPr>
          <p:cNvSpPr/>
          <p:nvPr/>
        </p:nvSpPr>
        <p:spPr>
          <a:xfrm>
            <a:off x="3797326" y="4284354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86D3DA-31B4-AA44-7227-FEFB0ABC885B}"/>
              </a:ext>
            </a:extLst>
          </p:cNvPr>
          <p:cNvSpPr/>
          <p:nvPr/>
        </p:nvSpPr>
        <p:spPr>
          <a:xfrm>
            <a:off x="7392999" y="4305629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FCD3-4A03-FBC3-0570-58F31500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919001" y="3277513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8B104-217B-24B5-68D6-26465BEB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71" y="566703"/>
            <a:ext cx="9374425" cy="2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260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C9B3-164A-9A3C-AC45-5DF01C0F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AA3-1FEC-5DE8-9BFA-E587FDC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BE45B-836A-64E7-9134-2E3E192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3542"/>
            <a:ext cx="11240721" cy="53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76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BCDD-9E4C-F080-539D-80EE512E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10D-78E6-D185-015E-AD2BCED5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87D1-ED01-3CC8-4998-A7138FD7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106986"/>
            <a:ext cx="10649299" cy="47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29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0632-7412-21CE-D83F-FFEB629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FDF-0FA4-F881-733F-7C208F95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F709-F14F-D6FC-AB84-5EFDC9F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6065"/>
            <a:ext cx="9907675" cy="50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891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6F06-BA64-ED04-213C-EA5CFA7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FD9-3050-2580-DE9E-AF8948F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853-2D75-86E2-A19E-32113DCD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53504"/>
            <a:ext cx="9753565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40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Automating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9AE-10D0-984D-C641-47106E3D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7A72D-59CA-1387-27A8-58DCCF4D3D08}"/>
              </a:ext>
            </a:extLst>
          </p:cNvPr>
          <p:cNvGrpSpPr/>
          <p:nvPr/>
        </p:nvGrpSpPr>
        <p:grpSpPr>
          <a:xfrm>
            <a:off x="234392" y="938979"/>
            <a:ext cx="6990373" cy="5508817"/>
            <a:chOff x="234392" y="938979"/>
            <a:chExt cx="6990373" cy="5508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2BD0DD-020A-7A9F-8FC4-2F7BF752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92" y="938979"/>
              <a:ext cx="6990373" cy="5116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B16262-3F32-CE05-4AA9-375F45B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2" y="5881932"/>
              <a:ext cx="6990373" cy="56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1901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5DA-5FEA-AABC-385E-E7B84C4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B84-28F8-D9FA-691C-BCBDCE9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009A-6DDD-0E1B-184C-BC1F747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" y="1066777"/>
            <a:ext cx="8890455" cy="56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01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2E2-EF8E-CCAC-49B3-F630D1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B950-89A2-E92C-A5B7-F6E6247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F7FA-4A8F-A44E-4A91-9D53228C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7" y="1108683"/>
            <a:ext cx="9239930" cy="58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57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6AE9-BD76-4964-3F41-F1BAD800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5B5-E2E7-1CC4-8959-D096DBF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798F-CE0E-A5A6-CB1C-D2B32F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1115368"/>
            <a:ext cx="8343010" cy="52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181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752B-97F8-D406-ED9B-BF3A51FE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0C9E-2471-C203-58F0-FFD1AE65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9C2F1-CBB7-1A4A-2A6E-7A9BE57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13487"/>
            <a:ext cx="7471125" cy="258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95684-3552-EF6E-52DF-8E8ED64D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2" y="4086270"/>
            <a:ext cx="7543487" cy="2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822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79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Solution Template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workspaces from Fabric solution template</a:t>
            </a:r>
          </a:p>
          <a:p>
            <a:pPr lvl="1"/>
            <a:r>
              <a:rPr lang="en-US" dirty="0"/>
              <a:t>Execute deployment workflow to create customer tenants</a:t>
            </a:r>
          </a:p>
          <a:p>
            <a:pPr lvl="1"/>
            <a:r>
              <a:rPr lang="en-US" dirty="0"/>
              <a:t>Deployment must support parameterization of unique customer data (e.g. datasource paths)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B53-C843-D99A-83EB-45E73D4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79AE-2F65-C24E-540F-424C3DC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6" y="1258572"/>
            <a:ext cx="107075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396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63007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581559" y="3661438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815819" y="2838549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240651" y="2796797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FabricSlides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abricSlides" id="{167BF4EE-5B67-4315-830D-C80482586FA1}" vid="{B2840B22-AC10-4F20-B43F-9BAB303D22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17624</TotalTime>
  <Words>3613</Words>
  <Application>Microsoft Office PowerPoint</Application>
  <PresentationFormat>Custom</PresentationFormat>
  <Paragraphs>821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FabricSlides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Developing Workflows to Deploy and Update Solutions</vt:lpstr>
      <vt:lpstr>First Motivation for Automating Deployment</vt:lpstr>
      <vt:lpstr>Second Motivation for Automating Deployment</vt:lpstr>
      <vt:lpstr>Designing a Solution Template for a Fabric Solution</vt:lpstr>
      <vt:lpstr>Connecting Fabric Workspace to GIT Repositories</vt:lpstr>
      <vt:lpstr>Fabric CI/CD for Enterprise Scenarios</vt:lpstr>
      <vt:lpstr>Fabric CI/CD for Multitenancy Scenario</vt:lpstr>
      <vt:lpstr>Options for Fabric Solution Deployment</vt:lpstr>
      <vt:lpstr>The FabricSolutionDeployment Developer Sample</vt:lpstr>
      <vt:lpstr>Sequence of Lab Exercises</vt:lpstr>
      <vt:lpstr>Agenda</vt:lpstr>
      <vt:lpstr>Deploying Solution by Copying Items in Source Workspace</vt:lpstr>
      <vt:lpstr>Deploy Solution from Source Workspace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Parameterizing Datasources in Staged Deployment</vt:lpstr>
      <vt:lpstr>Parameterizing Customer Data and Datasource Paths</vt:lpstr>
      <vt:lpstr>Agenda</vt:lpstr>
      <vt:lpstr>Programming with Fabric Item Definitions</vt:lpstr>
      <vt:lpstr>Sequence of Deployment Steps in Power BI Solution</vt:lpstr>
      <vt:lpstr>Deploy the Power BI Solution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Deploy the Notebook Solution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Deploy Shortcut Solution</vt:lpstr>
      <vt:lpstr>Shortcut Solution Post Deployment</vt:lpstr>
      <vt:lpstr>Deploy the Data Pipeline Solution</vt:lpstr>
      <vt:lpstr>Data Pipeline Solution Post Deployment</vt:lpstr>
      <vt:lpstr>Exporting Workspace Definitions</vt:lpstr>
      <vt:lpstr>Item Definition Files </vt:lpstr>
      <vt:lpstr>Agenda</vt:lpstr>
      <vt:lpstr>Parameterizing Datasources in Staged Deployment</vt:lpstr>
      <vt:lpstr>Parameterizing Customer Data and Datasource Paths</vt:lpstr>
      <vt:lpstr>PowerPoint Presentation</vt:lpstr>
      <vt:lpstr>PowerPoint Presentation</vt:lpstr>
      <vt:lpstr>PowerPoint Presentation</vt:lpstr>
      <vt:lpstr>PowerPoint Presentation</vt:lpstr>
      <vt:lpstr>Where Do Datasource Paths Live in a Solution</vt:lpstr>
      <vt:lpstr>Agenda</vt:lpstr>
      <vt:lpstr>Deploying Solution by Copying Items in Source Workspace</vt:lpstr>
      <vt:lpstr>Deploy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Connecting Fabric Workspace to GIT Repositories</vt:lpstr>
      <vt:lpstr> Workspace settings for Git Integration</vt:lpstr>
      <vt:lpstr>Fabric GIT APIs</vt:lpstr>
      <vt:lpstr>PowerPoint Presentation</vt:lpstr>
      <vt:lpstr>Item Definitions maintained inside Git-enabled Repository</vt:lpstr>
      <vt:lpstr>Summary</vt:lpstr>
      <vt:lpstr>Options for Creating Solution Template for Deployment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100</cp:revision>
  <cp:lastPrinted>2019-05-02T20:11:39Z</cp:lastPrinted>
  <dcterms:created xsi:type="dcterms:W3CDTF">2018-09-21T01:16:59Z</dcterms:created>
  <dcterms:modified xsi:type="dcterms:W3CDTF">2025-02-25T15:46:58Z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